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2"/>
    <p:sldId id="1238" r:id="rId3"/>
    <p:sldId id="1239" r:id="rId4"/>
    <p:sldId id="1289" r:id="rId5"/>
    <p:sldId id="1290" r:id="rId6"/>
    <p:sldId id="1245" r:id="rId7"/>
    <p:sldId id="1240" r:id="rId8"/>
    <p:sldId id="1246" r:id="rId9"/>
    <p:sldId id="1291" r:id="rId10"/>
    <p:sldId id="1242" r:id="rId11"/>
    <p:sldId id="1248" r:id="rId12"/>
    <p:sldId id="1293" r:id="rId13"/>
    <p:sldId id="1243" r:id="rId14"/>
    <p:sldId id="1292" r:id="rId15"/>
    <p:sldId id="1250" r:id="rId16"/>
    <p:sldId id="1265" r:id="rId17"/>
    <p:sldId id="1266" r:id="rId18"/>
    <p:sldId id="1270" r:id="rId19"/>
    <p:sldId id="1269" r:id="rId20"/>
    <p:sldId id="1271" r:id="rId21"/>
    <p:sldId id="1272" r:id="rId22"/>
    <p:sldId id="1274" r:id="rId23"/>
    <p:sldId id="1276" r:id="rId24"/>
    <p:sldId id="1277" r:id="rId25"/>
    <p:sldId id="1279" r:id="rId26"/>
    <p:sldId id="1280" r:id="rId27"/>
    <p:sldId id="1281" r:id="rId28"/>
    <p:sldId id="1283" r:id="rId29"/>
    <p:sldId id="1284" r:id="rId30"/>
    <p:sldId id="1286" r:id="rId31"/>
    <p:sldId id="1287" r:id="rId32"/>
    <p:sldId id="1294" r:id="rId33"/>
    <p:sldId id="1295" r:id="rId34"/>
    <p:sldId id="1288" r:id="rId3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第二单元  理解权利义务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71998"/>
            <a:ext cx="11485848" cy="5334281"/>
          </a:xfrm>
        </p:spPr>
        <p:txBody>
          <a:bodyPr/>
          <a:lstStyle/>
          <a:p>
            <a:pPr hangingPunct="0">
              <a:spcAft>
                <a:spcPts val="0"/>
              </a:spcAft>
              <a:tabLst>
                <a:tab pos="2700655" algn="l"/>
                <a:tab pos="5581015" algn="l"/>
                <a:tab pos="8461375" algn="l"/>
              </a:tabLst>
            </a:pPr>
            <a:r>
              <a:rPr lang="en-US" altLang="zh-CN" sz="23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民基本义务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）遵守宪法和法律。具体表现为保守国家秘密、爱护公共财产，遵守劳动纪律，遵守公共秩序，尊重社会公德。</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）维护国家利益：维护国家统一和全国各民族团结；维护国家安全、荣誉和利益。</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我国是统一的多民族国家，国家的统一和民族的团结，是我国顺利进行社会主义现代化建设的基本保证。</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）依法服兵役：保卫祖国、抵抗侵略是公民的神圣职责；依照法律服兵役和参加民兵组织是公民的光荣义务。</a:t>
            </a:r>
          </a:p>
          <a:p>
            <a:pPr hangingPunct="0">
              <a:spcAft>
                <a:spcPts val="0"/>
              </a:spcAft>
              <a:tabLst>
                <a:tab pos="2700655" algn="l"/>
                <a:tab pos="5581015" algn="l"/>
                <a:tab pos="8461375"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我国的兵役制度：我国实行以志愿兵役为主体的志愿兵役与义务兵役相结合的兵役制度。兵役分为现役和预备役。</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951760"/>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）依法纳税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原因：税收是国家财政收入的主要来源，依法纳税是公民的一项基本义务。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违法表现：逃税、欠税、骗税、抗税。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违法需要承担责任：任何逃税、欠税、骗税、抗税的行为都是违法行为，情节严重、构成犯罪的要依法追究刑事责任。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）其他义务：劳动的义务、受教育的义务、夫妻双方实行计划生育的义务、父母抚养教育未成年子女的义务和成年子女赡养扶助父母的义务等。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我们只能通过打官司来维权。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这种观点是错误的。我们可以通过和解、调解、仲裁和诉讼等方式来维权。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依法维权是成年人的事情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与未成年人无关。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我是中学生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税收与我无关。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这种观点是错误的。税收是国家财政收入的主要来源。我国税收取之于民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用之于民。依法纳税是公民的基本义务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未成年人也会涉及交税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如违反税法不交税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则要受到法律追究。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84006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依</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法履行义务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）权利与义务的关系：权利义务相统一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公民的权利与义务相互依存、相互促进。权利的实现需要义务的履行，义务的履行促进权利的实现。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公民既是合法权利的享有者，又是法定义务的承担者。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公民的某些权利同时也是义务。例如，根据我国宪法规定，劳动和受教育既是公民的基本权利，也是公民的基本义务。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坚持权利和义务相统一。公民既不能只享有权利而不承担义务，也不应只承担义务而不享有权利。我们不仅要增强权利意识，依法行使权利，而且要增强义务观念，自觉履行法定义务。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933703"/>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）法定义务须履行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法定义务是由我国宪法和法律规定的，具有强制性。公民应自觉履行法定义务。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依法履行公民义务，法律要求做的必须去做。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依法履行公民义务，法律禁止做的坚决不做。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）违反义务须担责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社会生活中，公民实施了法律所禁止的行为，或者没有实施法律要求做的行为，都是违反法定义务的行为。违反法定义务，必须依法承担相应的法律责任。公民违反民事法律，应当依法承担民事责任；违反行政法律，应当依法承担行政责任；违反刑事法律，构成犯罪的，应当依法承担刑事责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1488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公民基本权利可以自愿行使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但是公民基本义务是宪法规定的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具有强制性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必须履行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否则要承担法律责任。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劳动和受教育既是权利也是义务。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易失分点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公民的权利与义务是统一的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但不是完全对等的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公民的权利与义务也不是相同的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3608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依法服兵役是公民的一项基本权利。（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031824" y="167924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303955" y="2141445"/>
            <a:ext cx="4825360" cy="461665"/>
          </a:xfrm>
          <a:prstGeom prst="rect">
            <a:avLst/>
          </a:prstGeom>
        </p:spPr>
        <p:txBody>
          <a:bodyPr wrap="none">
            <a:spAutoFit/>
          </a:bodyPr>
          <a:lstStyle/>
          <a:p>
            <a:r>
              <a:rPr lang="zh-CN" altLang="zh-CN" sz="2400">
                <a:cs typeface="Times New Roman" panose="02020603050405020304" pitchFamily="18" charset="0"/>
              </a:rPr>
              <a:t>依法服兵役是公民的一项基本义务</a:t>
            </a:r>
            <a:endParaRPr lang="zh-CN" altLang="en-US"/>
          </a:p>
        </p:txBody>
      </p:sp>
      <p:sp>
        <p:nvSpPr>
          <p:cNvPr id="8" name="内容占位符 1"/>
          <p:cNvSpPr txBox="1">
            <a:spLocks/>
          </p:cNvSpPr>
          <p:nvPr/>
        </p:nvSpPr>
        <p:spPr bwMode="auto">
          <a:xfrm>
            <a:off x="360854" y="266353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权利的实现需要义务的履行。（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人身自由是公民参与管理国家和管理社会的基础。（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5078468" y="2783006"/>
            <a:ext cx="494046" cy="461665"/>
          </a:xfrm>
          <a:prstGeom prst="rect">
            <a:avLst/>
          </a:prstGeom>
        </p:spPr>
        <p:txBody>
          <a:bodyPr wrap="none">
            <a:spAutoFit/>
          </a:bodyPr>
          <a:lstStyle/>
          <a:p>
            <a:r>
              <a:rPr lang="en-US" altLang="zh-CN" sz="2400">
                <a:latin typeface="宋体" panose="02010600030101010101" pitchFamily="2" charset="-122"/>
              </a:rPr>
              <a:t>√</a:t>
            </a:r>
            <a:endParaRPr lang="zh-CN" altLang="en-US">
              <a:latin typeface="宋体" panose="02010600030101010101" pitchFamily="2" charset="-122"/>
            </a:endParaRPr>
          </a:p>
        </p:txBody>
      </p:sp>
      <p:sp>
        <p:nvSpPr>
          <p:cNvPr id="10" name="矩形 9"/>
          <p:cNvSpPr/>
          <p:nvPr/>
        </p:nvSpPr>
        <p:spPr>
          <a:xfrm>
            <a:off x="7895406" y="3898368"/>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1" name="内容占位符 1"/>
          <p:cNvSpPr txBox="1">
            <a:spLocks/>
          </p:cNvSpPr>
          <p:nvPr/>
        </p:nvSpPr>
        <p:spPr bwMode="auto">
          <a:xfrm>
            <a:off x="360854" y="424904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人身自由是公民最基本、最重要的权利；选举权和被选举权是公民参与管理国家和管理社会的基础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我们拥有的所有财产都是受我国法律保护的。（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法定义务具有自愿性，公民可以根据自己的意愿决定是否履行。（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   ———————————————————————————————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255960" y="125640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5" name="内容占位符 1"/>
          <p:cNvSpPr txBox="1">
            <a:spLocks/>
          </p:cNvSpPr>
          <p:nvPr/>
        </p:nvSpPr>
        <p:spPr bwMode="auto">
          <a:xfrm>
            <a:off x="360854" y="161325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我国法律保护公民合法财产的所有权，我们拥有的所有合法财产受我国法律保护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695606" y="2917137"/>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内容占位符 1"/>
          <p:cNvSpPr txBox="1">
            <a:spLocks/>
          </p:cNvSpPr>
          <p:nvPr/>
        </p:nvSpPr>
        <p:spPr bwMode="auto">
          <a:xfrm>
            <a:off x="360854" y="3261001"/>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定义务是由我国宪法和法律规定的，具有强制性。自觉履行法定义务，是公民不可推卸的责任。在社会生活中，公民实施了法律所禁止的行为，或者没有实施法律要求做的行为，都是违反法定义务的行为。违反法定义务，必须依法承担相应的法律责任</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公民的基本权利和义务是我国宪法的核心内容，下列选项中，能正确表示这一核心内容及其对应实例的是（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公民基本权利包括决定权</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小敏的妈妈通过听证会参与民主决策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公民法定权利包括维护民族团结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一批批优秀教师奔赴新疆支教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公民基本义务包括依法纳税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参观时爱护文物和名胜古迹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公民法定义务包括依法服兵役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大学生小王积极报名应征入伍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3943592" y="2547652"/>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23824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月，某市召开公共交通价格调整听证会，参会的消费者代表、专家学者等对价格调整提出了意见和建议。召开听证会（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健全了基层群众自治机制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推动了公民参与民主决策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扩大了公民参政议政权利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保障了公民参与民主选举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43192" y="33509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本题考查公民行使民主权利的方式。依据所学知识可知，民主决策是保障人民利益得到充分实现的有效方式。召开听证会有利于反映民意、集中民智，推动公民参与民主决策，</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扩大公民权利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的说法错误，且参政议政是人民政协的职能，</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19542" y="1835623"/>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4" name="JG8X-2.eps" descr="id:2147496030;FounderCES"/>
          <p:cNvPicPr/>
          <p:nvPr/>
        </p:nvPicPr>
        <p:blipFill>
          <a:blip r:embed="rId3"/>
          <a:stretch>
            <a:fillRect/>
          </a:stretch>
        </p:blipFill>
        <p:spPr>
          <a:xfrm>
            <a:off x="1630710" y="1419613"/>
            <a:ext cx="7852817" cy="5033723"/>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）某班举办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法治点亮青春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演讲活动，以下是小华同学演讲的部分内容。该内容主旨是（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我们在行使权利时，不得损害国家的、社会的、集体的和其他公民的合法自由和权利；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在享有权利的同时，我们不能忘记如影随形的义务，要把履行义务视为神圣而光荣的使命。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权利义务相统一</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正确行使权利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依法履行义务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权利义务无交集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2377727"/>
            <a:ext cx="11593288" cy="22322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4231624" y="1855679"/>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95536"/>
          </a:xfrm>
        </p:spPr>
        <p:txBody>
          <a:bodyPr/>
          <a:lstStyle/>
          <a:p>
            <a:pPr hangingPunct="0">
              <a:lnSpc>
                <a:spcPct val="12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饲养的动物造成他人损害的，动物饲养人或者管理人应当承担侵权责任；但是，能够证明损害是因被侵权人故意或者重大过失造成的，可以不承担或者减轻责任。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民法典的这一规定表明（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饲养动物是公民的一项基本权利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动物饲养人的权利和义务是相互统一的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公民饲养动物应当遵守法律法规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饲养动物造成他人损害都要承担法律责任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259403"/>
            <a:ext cx="11485848" cy="2265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本题考查公民权利与义务的关系、不履行义务须担责。饲养动物属于公民的权利，但并非宪法规定的基本权利，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错误；动物饲养人在享有饲养权利的同时需承担管理义务，体现权利与义务相互统一，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正确；民法典的这一规定表明公民饲养动物需遵守法律规范，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的说法绝对化，若被侵权人存在故意或重大过失，饲养人可免责或减责，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959302" y="1657678"/>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苏州吴中区、相城区、吴江区一模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）某地不断探索党群共建共融治理体系，依托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巷邻坊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人大工作站</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等服务载体，搭建群众便捷议事平台，引导居民参与社区治理决策，及时掌握群众诉求、社情动态和城市治理难点问题，实现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民事民提、民事民议、民事民决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。这些举措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扩大了居民管理社区事务的民主权利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保障了居民在政治生活中享有决策权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发挥了党员在基层自治中的主体作用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切实提高了社区治理能力和治理水平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455246" y="297246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2504"/>
            <a:ext cx="11485848" cy="397031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某些手机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商家为牟利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将取消自动续费的选项隐藏在难以察觉的位置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使消费者被迫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自动续费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据此回答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下面漫画《费力寻找》的主要寓意是（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消费者要避免使用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消费者要学会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信息节食</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经营者需要依法诚信经营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经营者的行为违反了刑</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szzz02.jpg" descr="id:2147496102;FounderCES"/>
          <p:cNvPicPr/>
          <p:nvPr/>
        </p:nvPicPr>
        <p:blipFill>
          <a:blip r:embed="rId2"/>
          <a:stretch>
            <a:fillRect/>
          </a:stretch>
        </p:blipFill>
        <p:spPr>
          <a:xfrm>
            <a:off x="6959302" y="2351208"/>
            <a:ext cx="3418205" cy="2522220"/>
          </a:xfrm>
          <a:prstGeom prst="rect">
            <a:avLst/>
          </a:prstGeom>
        </p:spPr>
      </p:pic>
      <p:sp>
        <p:nvSpPr>
          <p:cNvPr id="6" name="矩形 5"/>
          <p:cNvSpPr/>
          <p:nvPr/>
        </p:nvSpPr>
        <p:spPr>
          <a:xfrm>
            <a:off x="7960518" y="4724960"/>
            <a:ext cx="1415772"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费力寻找</a:t>
            </a:r>
            <a:endParaRPr lang="zh-CN" altLang="zh-CN" sz="1200" b="0">
              <a:solidFill>
                <a:srgbClr val="000000"/>
              </a:solidFill>
              <a:cs typeface="Times New Roman" panose="02020603050405020304" pitchFamily="18" charset="0"/>
            </a:endParaRPr>
          </a:p>
        </p:txBody>
      </p:sp>
      <p:sp>
        <p:nvSpPr>
          <p:cNvPr id="5" name="矩形 4"/>
          <p:cNvSpPr/>
          <p:nvPr/>
        </p:nvSpPr>
        <p:spPr>
          <a:xfrm>
            <a:off x="6049076" y="245839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年公布的《中华人民共和国消费者权益保护法实施条例》，规定经营者采取自动续费等方式提供服务的，应当以显著方式提请消费者注意，同时规定消费者不得利用投诉、举报牟取不正当利益。上述规定说明（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权利与义务是完全对等的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公民一切权益受法律保护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权利的实现需要义务的履行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权利意识比义务观念更重要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59302" y="2562497"/>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3871"/>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）图示法是表示概念之间关系的常用学习方法，下列概念之间关系符合右侧图示的是（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言论自由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通信自由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公民基本义务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依法服兵役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社会经济权利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财产权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人身自由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人格尊严权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姓名权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b12m.jpg" descr="id:2147496109;FounderCES"/>
          <p:cNvPicPr/>
          <p:nvPr/>
        </p:nvPicPr>
        <p:blipFill>
          <a:blip r:embed="rId2"/>
          <a:stretch>
            <a:fillRect/>
          </a:stretch>
        </p:blipFill>
        <p:spPr>
          <a:xfrm>
            <a:off x="8027583" y="2132856"/>
            <a:ext cx="2643527" cy="1397382"/>
          </a:xfrm>
          <a:prstGeom prst="rect">
            <a:avLst/>
          </a:prstGeom>
        </p:spPr>
      </p:pic>
      <p:sp>
        <p:nvSpPr>
          <p:cNvPr id="4" name="内容占位符 1"/>
          <p:cNvSpPr txBox="1">
            <a:spLocks/>
          </p:cNvSpPr>
          <p:nvPr/>
        </p:nvSpPr>
        <p:spPr bwMode="auto">
          <a:xfrm>
            <a:off x="360854" y="3827903"/>
            <a:ext cx="11485848" cy="261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本题考查公民的基本权利、基本义务。政治权利包含言论自由，但通信自由属于人身自由，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不符合题意；虽然公民基本义务包含维护国家利益和依法服兵役，但维护国家利益和依法服兵役是并列关系，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不符合题意；社会经济权利包含劳动权和财产权，而劳动权和财产权是并列关系，不是包含关系，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不符合题意；根据所学知识可知，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531280" y="1354122"/>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南通通州县、如东县一模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）下列概念之间的关系，适合用下图表示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监督权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言论自由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刑罚处罚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附加刑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没收财产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国家机构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国务院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国家主席</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遵守法律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依法服兵役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依法纳税</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98662" y="2045563"/>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10623"/>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泰州姜堰区一模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）国家互联网信息办公室、公安部于</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月联合公布了《人脸识别技术应用安全管理办法》（</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以下简称《办法》</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日起施行。《办法》规定，任何组织和个人不得在宾馆客房、公共浴室、公共更衣室、公共卫生间等公共场所中的私密空间内部安装人脸识别设备。此规定旨在保护公民的（　　）</a:t>
            </a: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平等权</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隐私权</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名誉权</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财产权</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199662" y="2446766"/>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393305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本题考查人格尊严权。任何组织和个人不得在宾馆客房、公共浴室、公共更衣室、公共卫生间等公共场所中的私密空间内部安装人脸识别设备，目的是保护公民个人的隐私权，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符合题意；题干没有涉及平等权、名誉权、财产权，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2764"/>
            <a:ext cx="11485848" cy="230832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下列图示中，概念之间的关系正确的是（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383213" algn="l"/>
                <a:tab pos="5580063" algn="l"/>
                <a:tab pos="7797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kk29.jpg" descr="id:2147496123;FounderCES"/>
          <p:cNvPicPr/>
          <p:nvPr/>
        </p:nvPicPr>
        <p:blipFill>
          <a:blip r:embed="rId2"/>
          <a:stretch>
            <a:fillRect/>
          </a:stretch>
        </p:blipFill>
        <p:spPr>
          <a:xfrm>
            <a:off x="838622" y="2772159"/>
            <a:ext cx="1589075" cy="1163467"/>
          </a:xfrm>
          <a:prstGeom prst="rect">
            <a:avLst/>
          </a:prstGeom>
        </p:spPr>
      </p:pic>
      <p:pic>
        <p:nvPicPr>
          <p:cNvPr id="4" name="kk30.jpg" descr="id:2147496130;FounderCES"/>
          <p:cNvPicPr/>
          <p:nvPr/>
        </p:nvPicPr>
        <p:blipFill>
          <a:blip r:embed="rId3"/>
          <a:stretch>
            <a:fillRect/>
          </a:stretch>
        </p:blipFill>
        <p:spPr>
          <a:xfrm>
            <a:off x="3648223" y="2772159"/>
            <a:ext cx="1658505" cy="1189182"/>
          </a:xfrm>
          <a:prstGeom prst="rect">
            <a:avLst/>
          </a:prstGeom>
        </p:spPr>
      </p:pic>
      <p:pic>
        <p:nvPicPr>
          <p:cNvPr id="5" name="kk31.jpg" descr="id:2147496137;FounderCES"/>
          <p:cNvPicPr/>
          <p:nvPr/>
        </p:nvPicPr>
        <p:blipFill>
          <a:blip r:embed="rId4"/>
          <a:stretch>
            <a:fillRect/>
          </a:stretch>
        </p:blipFill>
        <p:spPr>
          <a:xfrm>
            <a:off x="6245063" y="2744869"/>
            <a:ext cx="1533814" cy="1218045"/>
          </a:xfrm>
          <a:prstGeom prst="rect">
            <a:avLst/>
          </a:prstGeom>
        </p:spPr>
      </p:pic>
      <p:pic>
        <p:nvPicPr>
          <p:cNvPr id="6" name="kk32.jpg" descr="id:2147496144;FounderCES"/>
          <p:cNvPicPr/>
          <p:nvPr/>
        </p:nvPicPr>
        <p:blipFill>
          <a:blip r:embed="rId5"/>
          <a:stretch>
            <a:fillRect/>
          </a:stretch>
        </p:blipFill>
        <p:spPr>
          <a:xfrm>
            <a:off x="8615486" y="2757940"/>
            <a:ext cx="1683327" cy="1232477"/>
          </a:xfrm>
          <a:prstGeom prst="rect">
            <a:avLst/>
          </a:prstGeom>
        </p:spPr>
      </p:pic>
      <p:sp>
        <p:nvSpPr>
          <p:cNvPr id="8" name="矩形 7"/>
          <p:cNvSpPr/>
          <p:nvPr/>
        </p:nvSpPr>
        <p:spPr>
          <a:xfrm>
            <a:off x="6501376" y="204228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西藏中考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）以下是小田同学对社会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微镜头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微点评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，对应正确的是（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410711591"/>
              </p:ext>
            </p:extLst>
          </p:nvPr>
        </p:nvGraphicFramePr>
        <p:xfrm>
          <a:off x="478583" y="2583489"/>
          <a:ext cx="11233248" cy="2910540"/>
        </p:xfrm>
        <a:graphic>
          <a:graphicData uri="http://schemas.openxmlformats.org/drawingml/2006/table">
            <a:tbl>
              <a:tblPr firstRow="1" firstCol="1" bandRow="1"/>
              <a:tblGrid>
                <a:gridCol w="660514">
                  <a:extLst>
                    <a:ext uri="{9D8B030D-6E8A-4147-A177-3AD203B41FA5}">
                      <a16:colId xmlns:a16="http://schemas.microsoft.com/office/drawing/2014/main" val="153530582"/>
                    </a:ext>
                  </a:extLst>
                </a:gridCol>
                <a:gridCol w="6824012">
                  <a:extLst>
                    <a:ext uri="{9D8B030D-6E8A-4147-A177-3AD203B41FA5}">
                      <a16:colId xmlns:a16="http://schemas.microsoft.com/office/drawing/2014/main" val="1745569239"/>
                    </a:ext>
                  </a:extLst>
                </a:gridCol>
                <a:gridCol w="3748722">
                  <a:extLst>
                    <a:ext uri="{9D8B030D-6E8A-4147-A177-3AD203B41FA5}">
                      <a16:colId xmlns:a16="http://schemas.microsoft.com/office/drawing/2014/main" val="2113192754"/>
                    </a:ext>
                  </a:extLst>
                </a:gridCol>
              </a:tblGrid>
              <a:tr h="412580">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微镜头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微点评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5767298"/>
                  </a:ext>
                </a:extLst>
              </a:tr>
              <a:tr h="421540">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王某获全国道德模范荣誉称号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享有荣誉权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5690323"/>
                  </a:ext>
                </a:extLst>
              </a:tr>
              <a:tr h="632310">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小索参加社区组织的</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迎端午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划龙舟</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享有受教育权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7575193"/>
                  </a:ext>
                </a:extLst>
              </a:tr>
              <a:tr h="421540">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小董大学期间自愿报名参军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履行劳动义务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1524861"/>
                  </a:ext>
                </a:extLst>
              </a:tr>
              <a:tr h="632310">
                <a:tc>
                  <a:txBody>
                    <a:bodyPr/>
                    <a:lstStyle/>
                    <a:p>
                      <a:pPr algn="ctr"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小李在税务平台上主动申报个人所得税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履行遵守公共秩序的义务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2131274"/>
                  </a:ext>
                </a:extLst>
              </a:tr>
            </a:tbl>
          </a:graphicData>
        </a:graphic>
      </p:graphicFrame>
      <p:sp>
        <p:nvSpPr>
          <p:cNvPr id="5" name="矩形 4"/>
          <p:cNvSpPr/>
          <p:nvPr/>
        </p:nvSpPr>
        <p:spPr>
          <a:xfrm>
            <a:off x="1190036" y="1924765"/>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57624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民基本权利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graphicFrame>
        <p:nvGraphicFramePr>
          <p:cNvPr id="8" name="表格 7"/>
          <p:cNvGraphicFramePr>
            <a:graphicFrameLocks noGrp="1"/>
          </p:cNvGraphicFramePr>
          <p:nvPr>
            <p:extLst>
              <p:ext uri="{D42A27DB-BD31-4B8C-83A1-F6EECF244321}">
                <p14:modId xmlns:p14="http://schemas.microsoft.com/office/powerpoint/2010/main" val="1460313279"/>
              </p:ext>
            </p:extLst>
          </p:nvPr>
        </p:nvGraphicFramePr>
        <p:xfrm>
          <a:off x="478583" y="2057528"/>
          <a:ext cx="11233248" cy="4130579"/>
        </p:xfrm>
        <a:graphic>
          <a:graphicData uri="http://schemas.openxmlformats.org/drawingml/2006/table">
            <a:tbl>
              <a:tblPr firstRow="1" firstCol="1" bandRow="1"/>
              <a:tblGrid>
                <a:gridCol w="1944215">
                  <a:extLst>
                    <a:ext uri="{9D8B030D-6E8A-4147-A177-3AD203B41FA5}">
                      <a16:colId xmlns:a16="http://schemas.microsoft.com/office/drawing/2014/main" val="690097756"/>
                    </a:ext>
                  </a:extLst>
                </a:gridCol>
                <a:gridCol w="1296144">
                  <a:extLst>
                    <a:ext uri="{9D8B030D-6E8A-4147-A177-3AD203B41FA5}">
                      <a16:colId xmlns:a16="http://schemas.microsoft.com/office/drawing/2014/main" val="3667503357"/>
                    </a:ext>
                  </a:extLst>
                </a:gridCol>
                <a:gridCol w="3672408">
                  <a:extLst>
                    <a:ext uri="{9D8B030D-6E8A-4147-A177-3AD203B41FA5}">
                      <a16:colId xmlns:a16="http://schemas.microsoft.com/office/drawing/2014/main" val="3798018168"/>
                    </a:ext>
                  </a:extLst>
                </a:gridCol>
                <a:gridCol w="4320481">
                  <a:extLst>
                    <a:ext uri="{9D8B030D-6E8A-4147-A177-3AD203B41FA5}">
                      <a16:colId xmlns:a16="http://schemas.microsoft.com/office/drawing/2014/main" val="3997252810"/>
                    </a:ext>
                  </a:extLst>
                </a:gridCol>
              </a:tblGrid>
              <a:tr h="452596">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公民基本权利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内容、条件、表现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重要性、意义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0189673"/>
                  </a:ext>
                </a:extLst>
              </a:tr>
              <a:tr h="1062892">
                <a:tc rowSpan="3">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政治权利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人民行使当家作主权利的重要体现</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选举权和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被选举权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我国公民、年满十八周岁、没有被剥夺政治权利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一项基本政治权利</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是公民参与管理国家和管理社会的基础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0637585"/>
                  </a:ext>
                </a:extLst>
              </a:tr>
              <a:tr h="1008112">
                <a:tc vMerge="1">
                  <a:txBody>
                    <a:bodyPr/>
                    <a:lstStyle/>
                    <a:p>
                      <a:endParaRPr lang="zh-CN" altLang="en-US"/>
                    </a:p>
                  </a:txBody>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政治自由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言论、出版、集会、结社、游行、示威的自由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有助于公民参与国家政治生活</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充分表达自己的意愿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881245"/>
                  </a:ext>
                </a:extLst>
              </a:tr>
              <a:tr h="1584087">
                <a:tc vMerge="1">
                  <a:txBody>
                    <a:bodyPr/>
                    <a:lstStyle/>
                    <a:p>
                      <a:endParaRPr lang="zh-CN" altLang="en-US"/>
                    </a:p>
                  </a:txBody>
                  <a:tcPr/>
                </a:tc>
                <a:tc>
                  <a:txBody>
                    <a:bodyPr/>
                    <a:lstStyle/>
                    <a:p>
                      <a:pPr algn="ctr"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监督权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提出批评和建议</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提出申诉、控告或者检举</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不得捏造或者歪曲事实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有助于国家机关和国家工作人员依法行使权力</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全心全意为人民服务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4018069"/>
                  </a:ext>
                </a:extLst>
              </a:tr>
            </a:tbl>
          </a:graphicData>
        </a:graphic>
      </p:graphicFrame>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淮安模拟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）解读以下图片内容并在横线上填写合适的答案。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en-US" altLang="zh-CN"/>
          </a:p>
          <a:p>
            <a:endParaRPr lang="en-US" altLang="zh-CN" smtClean="0"/>
          </a:p>
          <a:p>
            <a:endParaRPr lang="en-US" altLang="zh-CN" smtClean="0"/>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）图一：</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，这是宪法的核心价值追求。（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）图二：</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是公民的一项基本政治权利。（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）遇到图三中侵犯消费者合法权益的情况，我们可以向</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国家机关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）提起</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诉讼（</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诉讼类型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k33.jpg" descr="id:2147496159;FounderCES"/>
          <p:cNvPicPr/>
          <p:nvPr/>
        </p:nvPicPr>
        <p:blipFill>
          <a:blip r:embed="rId2"/>
          <a:stretch>
            <a:fillRect/>
          </a:stretch>
        </p:blipFill>
        <p:spPr>
          <a:xfrm>
            <a:off x="1350895" y="1953642"/>
            <a:ext cx="1790023" cy="1537120"/>
          </a:xfrm>
          <a:prstGeom prst="rect">
            <a:avLst/>
          </a:prstGeom>
        </p:spPr>
      </p:pic>
      <p:pic>
        <p:nvPicPr>
          <p:cNvPr id="5" name="kk34.jpg" descr="id:2147496166;FounderCES"/>
          <p:cNvPicPr/>
          <p:nvPr/>
        </p:nvPicPr>
        <p:blipFill>
          <a:blip r:embed="rId3"/>
          <a:stretch>
            <a:fillRect/>
          </a:stretch>
        </p:blipFill>
        <p:spPr>
          <a:xfrm>
            <a:off x="4965547" y="1954932"/>
            <a:ext cx="1876136" cy="1549400"/>
          </a:xfrm>
          <a:prstGeom prst="rect">
            <a:avLst/>
          </a:prstGeom>
        </p:spPr>
      </p:pic>
      <p:pic>
        <p:nvPicPr>
          <p:cNvPr id="6" name="kk35.jpg" descr="id:2147496173;FounderCES"/>
          <p:cNvPicPr/>
          <p:nvPr/>
        </p:nvPicPr>
        <p:blipFill>
          <a:blip r:embed="rId4"/>
          <a:stretch>
            <a:fillRect/>
          </a:stretch>
        </p:blipFill>
        <p:spPr>
          <a:xfrm>
            <a:off x="8758351" y="1916832"/>
            <a:ext cx="1533236" cy="1625600"/>
          </a:xfrm>
          <a:prstGeom prst="rect">
            <a:avLst/>
          </a:prstGeom>
        </p:spPr>
      </p:pic>
      <p:sp>
        <p:nvSpPr>
          <p:cNvPr id="8" name="矩形 7"/>
          <p:cNvSpPr/>
          <p:nvPr/>
        </p:nvSpPr>
        <p:spPr>
          <a:xfrm>
            <a:off x="595499" y="3383368"/>
            <a:ext cx="3356679" cy="576248"/>
          </a:xfrm>
          <a:prstGeom prst="rect">
            <a:avLst/>
          </a:prstGeom>
        </p:spPr>
        <p:txBody>
          <a:bodyPr wrap="squar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图一：把权</a:t>
            </a:r>
            <a:r>
              <a:rPr lang="zh-CN" altLang="zh-CN" sz="2400" b="0" smtClean="0">
                <a:solidFill>
                  <a:srgbClr val="000000"/>
                </a:solidFill>
                <a:cs typeface="Times New Roman" panose="02020603050405020304" pitchFamily="18" charset="0"/>
              </a:rPr>
              <a:t>力关</a:t>
            </a:r>
            <a:r>
              <a:rPr lang="zh-CN" altLang="zh-CN" sz="2400" b="0">
                <a:solidFill>
                  <a:srgbClr val="000000"/>
                </a:solidFill>
                <a:cs typeface="Times New Roman" panose="02020603050405020304" pitchFamily="18" charset="0"/>
              </a:rPr>
              <a:t>进笼子</a:t>
            </a:r>
            <a:endParaRPr lang="zh-CN" altLang="zh-CN" sz="1200" b="0">
              <a:solidFill>
                <a:srgbClr val="000000"/>
              </a:solidFill>
              <a:cs typeface="Times New Roman" panose="02020603050405020304" pitchFamily="18" charset="0"/>
            </a:endParaRPr>
          </a:p>
        </p:txBody>
      </p:sp>
      <p:sp>
        <p:nvSpPr>
          <p:cNvPr id="10" name="矩形 9"/>
          <p:cNvSpPr/>
          <p:nvPr/>
        </p:nvSpPr>
        <p:spPr>
          <a:xfrm>
            <a:off x="4374228" y="3374576"/>
            <a:ext cx="2954655"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图二：投出神圣一票</a:t>
            </a:r>
            <a:endParaRPr lang="zh-CN" altLang="zh-CN" sz="1200" b="0">
              <a:solidFill>
                <a:srgbClr val="000000"/>
              </a:solidFill>
              <a:cs typeface="Times New Roman" panose="02020603050405020304" pitchFamily="18" charset="0"/>
            </a:endParaRPr>
          </a:p>
        </p:txBody>
      </p:sp>
      <p:sp>
        <p:nvSpPr>
          <p:cNvPr id="12" name="矩形 11"/>
          <p:cNvSpPr/>
          <p:nvPr/>
        </p:nvSpPr>
        <p:spPr>
          <a:xfrm>
            <a:off x="8077848" y="3383368"/>
            <a:ext cx="3262432"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图三：消费者学会维权</a:t>
            </a:r>
            <a:endParaRPr lang="zh-CN" altLang="zh-CN" sz="1200" b="0">
              <a:solidFill>
                <a:srgbClr val="000000"/>
              </a:solidFill>
              <a:cs typeface="Times New Roman" panose="02020603050405020304" pitchFamily="18" charset="0"/>
            </a:endParaRPr>
          </a:p>
        </p:txBody>
      </p:sp>
      <p:sp>
        <p:nvSpPr>
          <p:cNvPr id="7" name="矩形 6"/>
          <p:cNvSpPr/>
          <p:nvPr/>
        </p:nvSpPr>
        <p:spPr>
          <a:xfrm>
            <a:off x="1989044" y="4093022"/>
            <a:ext cx="4825360" cy="461665"/>
          </a:xfrm>
          <a:prstGeom prst="rect">
            <a:avLst/>
          </a:prstGeom>
        </p:spPr>
        <p:txBody>
          <a:bodyPr wrap="none">
            <a:spAutoFit/>
          </a:bodyPr>
          <a:lstStyle/>
          <a:p>
            <a:r>
              <a:rPr lang="zh-CN" altLang="zh-CN" sz="2400">
                <a:cs typeface="Times New Roman" panose="02020603050405020304" pitchFamily="18" charset="0"/>
              </a:rPr>
              <a:t>规范国家权力运行以保障公民权利</a:t>
            </a:r>
            <a:endParaRPr lang="zh-CN" altLang="en-US"/>
          </a:p>
        </p:txBody>
      </p:sp>
      <p:sp>
        <p:nvSpPr>
          <p:cNvPr id="11" name="矩形 10"/>
          <p:cNvSpPr/>
          <p:nvPr/>
        </p:nvSpPr>
        <p:spPr>
          <a:xfrm>
            <a:off x="2062758" y="4640655"/>
            <a:ext cx="2659702" cy="461665"/>
          </a:xfrm>
          <a:prstGeom prst="rect">
            <a:avLst/>
          </a:prstGeom>
        </p:spPr>
        <p:txBody>
          <a:bodyPr wrap="none">
            <a:spAutoFit/>
          </a:bodyPr>
          <a:lstStyle/>
          <a:p>
            <a:r>
              <a:rPr lang="zh-CN" altLang="zh-CN" sz="2400">
                <a:cs typeface="Times New Roman" panose="02020603050405020304" pitchFamily="18" charset="0"/>
              </a:rPr>
              <a:t>选举权和被选举权</a:t>
            </a:r>
            <a:endParaRPr lang="zh-CN" altLang="en-US"/>
          </a:p>
        </p:txBody>
      </p:sp>
      <p:sp>
        <p:nvSpPr>
          <p:cNvPr id="14" name="矩形 13"/>
          <p:cNvSpPr/>
          <p:nvPr/>
        </p:nvSpPr>
        <p:spPr>
          <a:xfrm>
            <a:off x="8543478" y="5195319"/>
            <a:ext cx="1422184" cy="461665"/>
          </a:xfrm>
          <a:prstGeom prst="rect">
            <a:avLst/>
          </a:prstGeom>
        </p:spPr>
        <p:txBody>
          <a:bodyPr wrap="none">
            <a:spAutoFit/>
          </a:bodyPr>
          <a:lstStyle/>
          <a:p>
            <a:r>
              <a:rPr lang="zh-CN" altLang="zh-CN" sz="2400">
                <a:cs typeface="Times New Roman" panose="02020603050405020304" pitchFamily="18" charset="0"/>
              </a:rPr>
              <a:t>人民法院</a:t>
            </a:r>
            <a:endParaRPr lang="zh-CN" altLang="en-US"/>
          </a:p>
        </p:txBody>
      </p:sp>
      <p:sp>
        <p:nvSpPr>
          <p:cNvPr id="16" name="矩形 15"/>
          <p:cNvSpPr/>
          <p:nvPr/>
        </p:nvSpPr>
        <p:spPr>
          <a:xfrm>
            <a:off x="1989044" y="5716766"/>
            <a:ext cx="803425" cy="461665"/>
          </a:xfrm>
          <a:prstGeom prst="rect">
            <a:avLst/>
          </a:prstGeom>
        </p:spPr>
        <p:txBody>
          <a:bodyPr wrap="none">
            <a:spAutoFit/>
          </a:bodyPr>
          <a:lstStyle/>
          <a:p>
            <a:r>
              <a:rPr lang="zh-CN" altLang="zh-CN" sz="2400">
                <a:cs typeface="Times New Roman" panose="02020603050405020304" pitchFamily="18" charset="0"/>
              </a:rPr>
              <a:t>民事</a:t>
            </a:r>
            <a:endParaRPr lang="zh-CN" altLang="en-US"/>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4"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弘扬宪法精神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治理网络空间</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时代越是发展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社会越是进步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人们就越发感受到宪法的力量和温度。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制定爱国主义教育法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修订反间谍法、保守国家秘密法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翻开一部部法律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开宗明义指出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制定本法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党领导人民制定和实施宪法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最根本的目的是维护人民利益、反映人民意愿、保障人民权益、增进人民福祉。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年国家宪法日开展的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宪法晨读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多万名师生在线同步参与升旗仪式和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宪法晨读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营造了尊崇宪法的仪式感。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）结合材料，运用所学知识谈谈宪法的力量和温度给你的启示。（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根据宪法，制定本法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可以看出，宪法具有最高的法律地位和法律权威，是其他法律的立法基础和立法依据，这体现了宪法在国家法治体系中的根本性作用，启示我们要维护宪法的至上地位。</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党领导人民制定和实施宪法以维护人民利益等，表明宪法是党和人民意志的集中体现，其根本目的是保障人民的权利，这启示我们要认识到宪法与人民的紧密联系，积极维护自身的合法权益，同时推动宪法的实施和完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国家宪法日教育系统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宪法晨读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活动营造了尊崇宪法的仪式感，这提醒我们宪法需要被尊重和维护，要在全社会形成尊崇宪法的氛围，为此，我们要通过各种形式加强对宪法的学习和宣传，增强宪法意识，自觉遵守宪法，捍卫宪法尊严。</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44054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国内短视频用户规模约为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亿人。与此同时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自媒体造假现象也引发关注。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为吸粉引流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自媒体从业者徐某某与薛某编造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小学生丢失寒假作业</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的视频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散布虚假信息。同时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部分网民不分真伪、轻信盲从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导致事件不断发酵。因扰乱公共秩序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公安机关依法对徐某某、薛某及其所在公司作出行政处罚。可见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自媒体和网民都需要反思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勿让谎言成为流量密码。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依法行使权利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合理利用网络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的相关知识，说说你对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勿让谎言成为流量密码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81529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1108"/>
            <a:ext cx="11485848" cy="5562228"/>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依法行使权利的角度来看，自媒体从业者编造虚假信息，违反了法律规定。公民在行使言论自由等权利时，必须在法律允许的范围内进行，不得损害国家的、社会的、集体的利益和其他公民的合法的自由和权利。徐某某与薛某为了吸粉引流而编造谎言，侵犯了他人合法权益，也扰乱了社会秩序，没有依法正确行使权利。</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合理利用网络的角度来说，网络空间不是法外之地。自媒体从业者应该遵守道德和法律规范，利用网络传播真实、积极的信息。网民在网络中也应该保持理性和判断力，不盲目轻信和传播未经证实的信息，共同营造健康、文明、有序的网络环境。部分网民轻信盲从虚假信息，助推了事件发酵，没有做到合理利用网络。只有自媒体从业者和网民都树立正确意识，依法行使权利、合理利用网络，才能避免谎言成为获取流量的不正当手段，从而维护良好的网络生态和社会秩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983873539"/>
              </p:ext>
            </p:extLst>
          </p:nvPr>
        </p:nvGraphicFramePr>
        <p:xfrm>
          <a:off x="550591" y="1052736"/>
          <a:ext cx="11089232" cy="4995566"/>
        </p:xfrm>
        <a:graphic>
          <a:graphicData uri="http://schemas.openxmlformats.org/drawingml/2006/table">
            <a:tbl>
              <a:tblPr firstRow="1" firstCol="1" bandRow="1"/>
              <a:tblGrid>
                <a:gridCol w="1872207">
                  <a:extLst>
                    <a:ext uri="{9D8B030D-6E8A-4147-A177-3AD203B41FA5}">
                      <a16:colId xmlns:a16="http://schemas.microsoft.com/office/drawing/2014/main" val="3590734265"/>
                    </a:ext>
                  </a:extLst>
                </a:gridCol>
                <a:gridCol w="2088232">
                  <a:extLst>
                    <a:ext uri="{9D8B030D-6E8A-4147-A177-3AD203B41FA5}">
                      <a16:colId xmlns:a16="http://schemas.microsoft.com/office/drawing/2014/main" val="2991124639"/>
                    </a:ext>
                  </a:extLst>
                </a:gridCol>
                <a:gridCol w="3888432">
                  <a:extLst>
                    <a:ext uri="{9D8B030D-6E8A-4147-A177-3AD203B41FA5}">
                      <a16:colId xmlns:a16="http://schemas.microsoft.com/office/drawing/2014/main" val="2721341732"/>
                    </a:ext>
                  </a:extLst>
                </a:gridCol>
                <a:gridCol w="3240361">
                  <a:extLst>
                    <a:ext uri="{9D8B030D-6E8A-4147-A177-3AD203B41FA5}">
                      <a16:colId xmlns:a16="http://schemas.microsoft.com/office/drawing/2014/main" val="3156645299"/>
                    </a:ext>
                  </a:extLst>
                </a:gridCol>
              </a:tblGrid>
              <a:tr h="431044">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公民基本权利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内容、条件、表现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重要性、意义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8111247"/>
                  </a:ext>
                </a:extLst>
              </a:tr>
              <a:tr h="1508654">
                <a:tc rowSpan="4">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人身自由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最基本、最重要的权利</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人身自由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不受侵犯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禁止非法拘禁和以其他方法非法剥夺或者限制公民的人身自由</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禁止非法搜查公民的身体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只有在人身自由得到保障的前提下</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公民才能独立、自由、有尊严地生活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2702326"/>
                  </a:ext>
                </a:extLst>
              </a:tr>
              <a:tr h="1293132">
                <a:tc vMerge="1">
                  <a:txBody>
                    <a:bodyPr/>
                    <a:lstStyle/>
                    <a:p>
                      <a:endParaRPr lang="zh-CN" altLang="en-US"/>
                    </a:p>
                  </a:txBody>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人格尊严</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不受侵犯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名誉权、荣誉权、肖像权、姓名权、隐私权等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公民都有自我尊重和受人尊重的需要</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公民的人格尊严不受侵犯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690716"/>
                  </a:ext>
                </a:extLst>
              </a:tr>
              <a:tr h="862088">
                <a:tc vMerge="1">
                  <a:txBody>
                    <a:bodyPr/>
                    <a:lstStyle/>
                    <a:p>
                      <a:endParaRPr lang="zh-CN" altLang="en-US"/>
                    </a:p>
                  </a:txBody>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住宅不受</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侵犯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禁止非法搜查或者非法侵入公民的住宅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住宅是公民享有安宁生活和安全感的私人空间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51328"/>
                  </a:ext>
                </a:extLst>
              </a:tr>
              <a:tr h="431044">
                <a:tc vMerge="1">
                  <a:txBody>
                    <a:bodyPr/>
                    <a:lstStyle/>
                    <a:p>
                      <a:endParaRPr lang="zh-CN" altLang="en-US"/>
                    </a:p>
                  </a:txBody>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通信自由和通信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秘密受法律保护</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不得以任何理由侵犯公民的通信自由和通信秘密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受法律保护</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8638907"/>
                  </a:ext>
                </a:extLst>
              </a:tr>
            </a:tbl>
          </a:graphicData>
        </a:graphic>
      </p:graphicFrame>
    </p:spTree>
    <p:extLst>
      <p:ext uri="{BB962C8B-B14F-4D97-AF65-F5344CB8AC3E}">
        <p14:creationId xmlns:p14="http://schemas.microsoft.com/office/powerpoint/2010/main" val="3515504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264151270"/>
              </p:ext>
            </p:extLst>
          </p:nvPr>
        </p:nvGraphicFramePr>
        <p:xfrm>
          <a:off x="478583" y="908720"/>
          <a:ext cx="11233248" cy="5253292"/>
        </p:xfrm>
        <a:graphic>
          <a:graphicData uri="http://schemas.openxmlformats.org/drawingml/2006/table">
            <a:tbl>
              <a:tblPr firstRow="1" firstCol="1" bandRow="1"/>
              <a:tblGrid>
                <a:gridCol w="1800199">
                  <a:extLst>
                    <a:ext uri="{9D8B030D-6E8A-4147-A177-3AD203B41FA5}">
                      <a16:colId xmlns:a16="http://schemas.microsoft.com/office/drawing/2014/main" val="3990415940"/>
                    </a:ext>
                  </a:extLst>
                </a:gridCol>
                <a:gridCol w="864096">
                  <a:extLst>
                    <a:ext uri="{9D8B030D-6E8A-4147-A177-3AD203B41FA5}">
                      <a16:colId xmlns:a16="http://schemas.microsoft.com/office/drawing/2014/main" val="1512377011"/>
                    </a:ext>
                  </a:extLst>
                </a:gridCol>
                <a:gridCol w="1008112">
                  <a:extLst>
                    <a:ext uri="{9D8B030D-6E8A-4147-A177-3AD203B41FA5}">
                      <a16:colId xmlns:a16="http://schemas.microsoft.com/office/drawing/2014/main" val="4243481755"/>
                    </a:ext>
                  </a:extLst>
                </a:gridCol>
                <a:gridCol w="3456384">
                  <a:extLst>
                    <a:ext uri="{9D8B030D-6E8A-4147-A177-3AD203B41FA5}">
                      <a16:colId xmlns:a16="http://schemas.microsoft.com/office/drawing/2014/main" val="1568157248"/>
                    </a:ext>
                  </a:extLst>
                </a:gridCol>
                <a:gridCol w="4104457">
                  <a:extLst>
                    <a:ext uri="{9D8B030D-6E8A-4147-A177-3AD203B41FA5}">
                      <a16:colId xmlns:a16="http://schemas.microsoft.com/office/drawing/2014/main" val="1403977369"/>
                    </a:ext>
                  </a:extLst>
                </a:gridCol>
              </a:tblGrid>
              <a:tr h="174075">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公民基本权利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内容、条件、表现</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重要性、意义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9598675"/>
                  </a:ext>
                </a:extLst>
              </a:tr>
              <a:tr h="812352">
                <a:tc rowSpan="5">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社会经济与文化教育权利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广泛的权利</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经济</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财产权</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依法对合法财产占有、使用、获得收益、进行处分</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我们的生存和发展及物质和文化生活需要的满足</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都离不开财产</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0114324"/>
                  </a:ext>
                </a:extLst>
              </a:tr>
              <a:tr h="725315">
                <a:tc vMerge="1">
                  <a:txBody>
                    <a:bodyPr/>
                    <a:lstStyle/>
                    <a:p>
                      <a:endParaRPr lang="zh-CN" altLang="en-US"/>
                    </a:p>
                  </a:txBody>
                  <a:tcPr/>
                </a:tc>
                <a:tc vMerge="1">
                  <a:txBody>
                    <a:bodyPr/>
                    <a:lstStyle/>
                    <a:p>
                      <a:endParaRPr lang="zh-CN" altLang="en-US"/>
                    </a:p>
                  </a:txBody>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劳动权</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参与社会生产与服务活动</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获得劳动报酬和其他收益</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一切有劳动能力的公民有劳动就业和取得劳动报酬的权利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6909418"/>
                  </a:ext>
                </a:extLst>
              </a:tr>
              <a:tr h="783340">
                <a:tc vMerge="1">
                  <a:txBody>
                    <a:bodyPr/>
                    <a:lstStyle/>
                    <a:p>
                      <a:endParaRPr lang="zh-CN" altLang="en-US"/>
                    </a:p>
                  </a:txBody>
                  <a:tcPr/>
                </a:tc>
                <a:tc vMerge="1">
                  <a:txBody>
                    <a:bodyPr/>
                    <a:lstStyle/>
                    <a:p>
                      <a:endParaRPr lang="zh-CN" altLang="en-US"/>
                    </a:p>
                  </a:txBody>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物质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帮助权</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社会保险、社会救济、医疗卫生</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公民在年老、疾病、丧失劳动能力的情况下</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可获得物质帮助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9290648"/>
                  </a:ext>
                </a:extLst>
              </a:tr>
              <a:tr h="928403">
                <a:tc vMerge="1">
                  <a:txBody>
                    <a:bodyPr/>
                    <a:lstStyle/>
                    <a:p>
                      <a:endParaRPr lang="zh-CN" altLang="en-US"/>
                    </a:p>
                  </a:txBody>
                  <a:tcPr/>
                </a:tc>
                <a:tc rowSpan="2">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文化教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育权利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受教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育权</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国家实行义务教育制度</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公民平等地从国家获得接受教育的机会</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并获得相应物质保障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为个人人生幸福奠定基础</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为人类文明传递薪火</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成就民族和国家的未来</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7614368"/>
                  </a:ext>
                </a:extLst>
              </a:tr>
              <a:tr h="1044453">
                <a:tc vMerge="1">
                  <a:txBody>
                    <a:bodyPr/>
                    <a:lstStyle/>
                    <a:p>
                      <a:endParaRPr lang="zh-CN" altLang="en-US"/>
                    </a:p>
                  </a:txBody>
                  <a:tcPr/>
                </a:tc>
                <a:tc vMerge="1">
                  <a:txBody>
                    <a:bodyPr/>
                    <a:lstStyle/>
                    <a:p>
                      <a:endParaRPr lang="zh-CN" altLang="en-US"/>
                    </a:p>
                  </a:txBody>
                  <a:tcPr/>
                </a:tc>
                <a:tc>
                  <a:txBody>
                    <a:bodyPr/>
                    <a:lstStyle/>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文化</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从事教育、科学、技术、文学、艺术和其他文化事业</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公民有进行科学研究、文学艺术创作和其他文化活动的自由</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国家给以鼓励和帮助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976620"/>
                  </a:ext>
                </a:extLst>
              </a:tr>
              <a:tr h="58025">
                <a:tc>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其他权利</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just" hangingPunct="0">
                        <a:lnSpc>
                          <a:spcPct val="120000"/>
                        </a:lnSpc>
                        <a:spcAft>
                          <a:spcPts val="0"/>
                        </a:spcAft>
                        <a:tabLst>
                          <a:tab pos="2700655" algn="l"/>
                          <a:tab pos="5581015" algn="l"/>
                          <a:tab pos="8461375" algn="l"/>
                        </a:tabLst>
                      </a:pP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平等权、宗教信仰自由等权利</a:t>
                      </a:r>
                      <a:r>
                        <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妇女、儿童和残疾人等受到宪法和法律的特殊保障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26" marR="35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48151265"/>
                  </a:ext>
                </a:extLst>
              </a:tr>
            </a:tbl>
          </a:graphicData>
        </a:graphic>
      </p:graphicFrame>
    </p:spTree>
    <p:extLst>
      <p:ext uri="{BB962C8B-B14F-4D97-AF65-F5344CB8AC3E}">
        <p14:creationId xmlns:p14="http://schemas.microsoft.com/office/powerpoint/2010/main" val="1750149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0393"/>
            <a:ext cx="11485848" cy="5322163"/>
          </a:xfrm>
        </p:spPr>
        <p:txBody>
          <a:bodyPr/>
          <a:lstStyle/>
          <a:p>
            <a:pPr hangingPunct="0">
              <a:lnSpc>
                <a:spcPct val="13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宪法规定的选举权是选举人大代表以及公职人员的权利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不包括村委会、居委会和各单位工会的选举。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行使选举权和被选举权是公民参与管理国家和管理社会的基础。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宪法规定的监督权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主要监督对象是国家机关和国家工作人员。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出版自由与文学艺术创作自由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出版自由属于政治自由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文学艺术创作自由属于公民文化权利。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公民最基本、最重要的权利是人身自由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不是生命健康权。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公民将财产赠送给他人不属于行使使用权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而是处分权。例如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买了新房自己居住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这是使用权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租出去拿租金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这是收益权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转让给他人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这是处分权。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依</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法行使权利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）公民行使权利不能超越它本身的界限，不能滥用权利。我国宪法规定，公民在行使自由和权利的时候，不得损害国家的、社会的、集体的利益和其他公民的合法的自由和权利。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）每个公民都应该树立按照法定程序办事的意识，通过正确的途径和方式维护自身权益。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694891"/>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公民所有的权利和自由都是由宪法予以确认的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可以想怎样行使就怎样行使。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这种观点是错误的。我国宪法保障公民基本权利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同时规定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公民在行使自由和权利的时候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不得损害国家的、社会的、集体的利益和其他公民的合法的自由和权利。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925253"/>
          </a:xfrm>
        </p:spPr>
        <p:txBody>
          <a:bodyPr/>
          <a:lstStyle/>
          <a:p>
            <a:pPr hangingPunct="0">
              <a:lnSpc>
                <a:spcPct val="130000"/>
              </a:lnSpc>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）公民权利受到损害，要依照法定程序维护权利。维护权利的方式包括和解、调解、仲裁和诉讼等。</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067072198"/>
              </p:ext>
            </p:extLst>
          </p:nvPr>
        </p:nvGraphicFramePr>
        <p:xfrm>
          <a:off x="478582" y="1680734"/>
          <a:ext cx="11233249" cy="4819465"/>
        </p:xfrm>
        <a:graphic>
          <a:graphicData uri="http://schemas.openxmlformats.org/drawingml/2006/table">
            <a:tbl>
              <a:tblPr firstRow="1" firstCol="1" bandRow="1"/>
              <a:tblGrid>
                <a:gridCol w="792088">
                  <a:extLst>
                    <a:ext uri="{9D8B030D-6E8A-4147-A177-3AD203B41FA5}">
                      <a16:colId xmlns:a16="http://schemas.microsoft.com/office/drawing/2014/main" val="2686596978"/>
                    </a:ext>
                  </a:extLst>
                </a:gridCol>
                <a:gridCol w="2016224">
                  <a:extLst>
                    <a:ext uri="{9D8B030D-6E8A-4147-A177-3AD203B41FA5}">
                      <a16:colId xmlns:a16="http://schemas.microsoft.com/office/drawing/2014/main" val="2551008572"/>
                    </a:ext>
                  </a:extLst>
                </a:gridCol>
                <a:gridCol w="1872208">
                  <a:extLst>
                    <a:ext uri="{9D8B030D-6E8A-4147-A177-3AD203B41FA5}">
                      <a16:colId xmlns:a16="http://schemas.microsoft.com/office/drawing/2014/main" val="964933963"/>
                    </a:ext>
                  </a:extLst>
                </a:gridCol>
                <a:gridCol w="3456384">
                  <a:extLst>
                    <a:ext uri="{9D8B030D-6E8A-4147-A177-3AD203B41FA5}">
                      <a16:colId xmlns:a16="http://schemas.microsoft.com/office/drawing/2014/main" val="2974288738"/>
                    </a:ext>
                  </a:extLst>
                </a:gridCol>
                <a:gridCol w="936104">
                  <a:extLst>
                    <a:ext uri="{9D8B030D-6E8A-4147-A177-3AD203B41FA5}">
                      <a16:colId xmlns:a16="http://schemas.microsoft.com/office/drawing/2014/main" val="1453381569"/>
                    </a:ext>
                  </a:extLst>
                </a:gridCol>
                <a:gridCol w="2160241">
                  <a:extLst>
                    <a:ext uri="{9D8B030D-6E8A-4147-A177-3AD203B41FA5}">
                      <a16:colId xmlns:a16="http://schemas.microsoft.com/office/drawing/2014/main" val="3047876966"/>
                    </a:ext>
                  </a:extLst>
                </a:gridCol>
              </a:tblGrid>
              <a:tr h="377164">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依据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备注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0883143"/>
                  </a:ext>
                </a:extLst>
              </a:tr>
              <a:tr h="754327">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当事人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事实、法律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常见的消费、劳动争议和交通事故纠纷等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快速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便捷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自愿、互谅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4944418"/>
                  </a:ext>
                </a:extLst>
              </a:tr>
              <a:tr h="1131491">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调解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当事人</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调</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解组织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法律法规、政策、社会公德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广泛适用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便民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人民调解、行政调解、司法调解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0432893"/>
                  </a:ext>
                </a:extLst>
              </a:tr>
              <a:tr h="754327">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仲裁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当事人</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仲</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裁机构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仲裁协议</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法</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合同纠纷和其</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他</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财</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产权益纠纷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程序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灵活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仲裁裁</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a:t>
                      </a:r>
                      <a:endParaRPr lang="en-US" alt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约束力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5348466"/>
                  </a:ext>
                </a:extLst>
              </a:tr>
              <a:tr h="1508654">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诉讼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当事人、辩护人、诉讼代理人、人民法院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事实、法律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人身关系或财产关系的争议</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侵犯人身、财产权利的行为</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行政机关的行政行为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程序严</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格、权威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00655" algn="l"/>
                          <a:tab pos="5581015" algn="l"/>
                          <a:tab pos="8461375" algn="l"/>
                        </a:tabLs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民事诉讼、刑事自诉、行政诉讼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7963049"/>
                  </a:ext>
                </a:extLst>
              </a:tr>
            </a:tbl>
          </a:graphicData>
        </a:graphic>
      </p:graphicFrame>
    </p:spTree>
    <p:extLst>
      <p:ext uri="{BB962C8B-B14F-4D97-AF65-F5344CB8AC3E}">
        <p14:creationId xmlns:p14="http://schemas.microsoft.com/office/powerpoint/2010/main" val="60326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653</TotalTime>
  <Words>5271</Words>
  <Application>Microsoft Office PowerPoint</Application>
  <PresentationFormat>自定义</PresentationFormat>
  <Paragraphs>294</Paragraphs>
  <Slides>34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610</cp:revision>
  <dcterms:created xsi:type="dcterms:W3CDTF">2020-11-06T05:24:00Z</dcterms:created>
  <dcterms:modified xsi:type="dcterms:W3CDTF">2025-11-15T07:56:10Z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